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1"/>
  </p:sldMasterIdLst>
  <p:notesMasterIdLst>
    <p:notesMasterId r:id="rId9"/>
  </p:notesMasterIdLst>
  <p:sldIdLst>
    <p:sldId id="264" r:id="rId2"/>
    <p:sldId id="256" r:id="rId3"/>
    <p:sldId id="263" r:id="rId4"/>
    <p:sldId id="257" r:id="rId5"/>
    <p:sldId id="259"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000" autoAdjust="0"/>
  </p:normalViewPr>
  <p:slideViewPr>
    <p:cSldViewPr snapToGrid="0">
      <p:cViewPr varScale="1">
        <p:scale>
          <a:sx n="60" d="100"/>
          <a:sy n="60" d="100"/>
        </p:scale>
        <p:origin x="114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5E9684-7567-4002-B1DC-8EE59D411620}" type="datetimeFigureOut">
              <a:rPr lang="en-US" smtClean="0"/>
              <a:t>10/20/2020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AF74F6-B6F3-4097-9CF8-FE32D8800FEC}" type="slidenum">
              <a:rPr lang="en-US" smtClean="0"/>
              <a:t>‹#›</a:t>
            </a:fld>
            <a:endParaRPr lang="en-US"/>
          </a:p>
        </p:txBody>
      </p:sp>
    </p:spTree>
    <p:extLst>
      <p:ext uri="{BB962C8B-B14F-4D97-AF65-F5344CB8AC3E}">
        <p14:creationId xmlns:p14="http://schemas.microsoft.com/office/powerpoint/2010/main" val="123175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Minerals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can be defined as the inorganic substances that the body requires relatively in small amounts to function normally. The major minerals are categorized into two significant minerals groups: </a:t>
            </a:r>
            <a:r>
              <a:rPr lang="en-US" sz="2400" kern="1200" dirty="0" err="1" smtClean="0">
                <a:solidFill>
                  <a:schemeClr val="tx1"/>
                </a:solidFill>
                <a:effectLst/>
                <a:latin typeface="Times New Roman" panose="02020603050405020304" pitchFamily="18" charset="0"/>
                <a:ea typeface="+mn-ea"/>
                <a:cs typeface="Times New Roman" panose="02020603050405020304" pitchFamily="18" charset="0"/>
              </a:rPr>
              <a:t>macrominerals</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 and micro minerals. Moreover, it is important to include essential minerals in a balanced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diet </a:t>
            </a:r>
            <a:r>
              <a:rPr lang="en-US" sz="2400" dirty="0" smtClean="0">
                <a:solidFill>
                  <a:schemeClr val="tx1"/>
                </a:solidFill>
                <a:latin typeface="Times New Roman" panose="02020603050405020304" pitchFamily="18" charset="0"/>
                <a:cs typeface="Times New Roman" panose="02020603050405020304" pitchFamily="18" charset="0"/>
              </a:rPr>
              <a:t>(</a:t>
            </a:r>
            <a:r>
              <a:rPr lang="en-US" sz="2400" dirty="0" err="1" smtClean="0">
                <a:solidFill>
                  <a:schemeClr val="tx1"/>
                </a:solidFill>
                <a:latin typeface="Times New Roman" panose="02020603050405020304" pitchFamily="18" charset="0"/>
                <a:cs typeface="Times New Roman" panose="02020603050405020304" pitchFamily="18" charset="0"/>
              </a:rPr>
              <a:t>Gharibzahedi</a:t>
            </a:r>
            <a:r>
              <a:rPr lang="en-US" sz="2400" dirty="0" smtClean="0">
                <a:solidFill>
                  <a:schemeClr val="tx1"/>
                </a:solidFill>
                <a:latin typeface="Times New Roman" panose="02020603050405020304" pitchFamily="18" charset="0"/>
                <a:cs typeface="Times New Roman" panose="02020603050405020304" pitchFamily="18" charset="0"/>
              </a:rPr>
              <a:t> &amp; </a:t>
            </a:r>
            <a:r>
              <a:rPr lang="en-US" sz="2400" dirty="0" err="1" smtClean="0">
                <a:solidFill>
                  <a:schemeClr val="tx1"/>
                </a:solidFill>
                <a:latin typeface="Times New Roman" panose="02020603050405020304" pitchFamily="18" charset="0"/>
                <a:cs typeface="Times New Roman" panose="02020603050405020304" pitchFamily="18" charset="0"/>
              </a:rPr>
              <a:t>Jafari</a:t>
            </a:r>
            <a:r>
              <a:rPr lang="en-US" sz="2400" dirty="0" smtClean="0">
                <a:solidFill>
                  <a:schemeClr val="tx1"/>
                </a:solidFill>
                <a:latin typeface="Times New Roman" panose="02020603050405020304" pitchFamily="18" charset="0"/>
                <a:cs typeface="Times New Roman" panose="02020603050405020304" pitchFamily="18" charset="0"/>
              </a:rPr>
              <a:t> 2017)</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Minerals such as sodium and calcium play a vital role in the body of human beings. For instance, calcium role in the body helps in the formation of healthy bones and teeth, calcium also helps in the relaxation and contraction of body muscles, and calcium finally helps boost the body's immune system. The roles played by sodium mineral in the body include; maintaining the proper balance in the fluid within the body of human beings and helps in the functioning of the nerves and muscle contraction.</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E1AF74F6-B6F3-4097-9CF8-FE32D8800FEC}" type="slidenum">
              <a:rPr lang="en-US" smtClean="0"/>
              <a:t>2</a:t>
            </a:fld>
            <a:endParaRPr lang="en-US"/>
          </a:p>
        </p:txBody>
      </p:sp>
    </p:spTree>
    <p:extLst>
      <p:ext uri="{BB962C8B-B14F-4D97-AF65-F5344CB8AC3E}">
        <p14:creationId xmlns:p14="http://schemas.microsoft.com/office/powerpoint/2010/main" val="1325020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WHO recommends eating a diet made of nutrient-rich food since nutrient-rich foods have low sugar and have much of sodium constituents. Diet food rich in nutrients also contains many minerals, which significantly nourishes one's body and maintains one's health. Additionally, eating a diet rich in nutrients helps the body to reduce the risks of chronic diseases.</a:t>
            </a:r>
          </a:p>
          <a:p>
            <a:endParaRPr lang="en-US" dirty="0"/>
          </a:p>
        </p:txBody>
      </p:sp>
      <p:sp>
        <p:nvSpPr>
          <p:cNvPr id="4" name="Slide Number Placeholder 3"/>
          <p:cNvSpPr>
            <a:spLocks noGrp="1"/>
          </p:cNvSpPr>
          <p:nvPr>
            <p:ph type="sldNum" sz="quarter" idx="10"/>
          </p:nvPr>
        </p:nvSpPr>
        <p:spPr/>
        <p:txBody>
          <a:bodyPr/>
          <a:lstStyle/>
          <a:p>
            <a:fld id="{E1AF74F6-B6F3-4097-9CF8-FE32D8800FEC}" type="slidenum">
              <a:rPr lang="en-US" smtClean="0"/>
              <a:t>3</a:t>
            </a:fld>
            <a:endParaRPr lang="en-US"/>
          </a:p>
        </p:txBody>
      </p:sp>
    </p:spTree>
    <p:extLst>
      <p:ext uri="{BB962C8B-B14F-4D97-AF65-F5344CB8AC3E}">
        <p14:creationId xmlns:p14="http://schemas.microsoft.com/office/powerpoint/2010/main" val="476602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WHO recommends eating a diet made of nutrient-rich food since nutrient-rich foods have low sugar and have much of sodium constituents. Diet food rich in nutrients also contains many minerals, which significantly nourishes one's body and maintains one's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health </a:t>
            </a:r>
            <a:r>
              <a:rPr lang="en-US" sz="2400" dirty="0" smtClean="0">
                <a:solidFill>
                  <a:schemeClr val="tx1"/>
                </a:solidFill>
                <a:latin typeface="Times New Roman" panose="02020603050405020304" pitchFamily="18" charset="0"/>
                <a:cs typeface="Times New Roman" panose="02020603050405020304" pitchFamily="18" charset="0"/>
              </a:rPr>
              <a:t>(</a:t>
            </a:r>
            <a:r>
              <a:rPr lang="en-US" sz="2400" dirty="0" err="1" smtClean="0">
                <a:solidFill>
                  <a:schemeClr val="tx1"/>
                </a:solidFill>
                <a:latin typeface="Times New Roman" panose="02020603050405020304" pitchFamily="18" charset="0"/>
                <a:cs typeface="Times New Roman" panose="02020603050405020304" pitchFamily="18" charset="0"/>
              </a:rPr>
              <a:t>Cuhls</a:t>
            </a:r>
            <a:r>
              <a:rPr lang="en-US" sz="2400" smtClean="0">
                <a:solidFill>
                  <a:schemeClr val="tx1"/>
                </a:solidFill>
                <a:latin typeface="Times New Roman" panose="02020603050405020304" pitchFamily="18" charset="0"/>
                <a:cs typeface="Times New Roman" panose="02020603050405020304" pitchFamily="18" charset="0"/>
              </a:rPr>
              <a:t> et al., 2017)</a:t>
            </a:r>
            <a:r>
              <a:rPr lang="en-US" sz="2400" kern="1200" smtClean="0">
                <a:solidFill>
                  <a:schemeClr val="tx1"/>
                </a:solidFill>
                <a:effectLst/>
                <a:latin typeface="Times New Roman" panose="02020603050405020304" pitchFamily="18" charset="0"/>
                <a:ea typeface="+mn-ea"/>
                <a:cs typeface="Times New Roman" panose="02020603050405020304" pitchFamily="18" charset="0"/>
              </a:rPr>
              <a:t>.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Additionally, eating a diet rich in nutrients helps the body to reduce the risks of chronic diseases.</a:t>
            </a:r>
          </a:p>
          <a:p>
            <a:endParaRPr lang="en-US" dirty="0"/>
          </a:p>
        </p:txBody>
      </p:sp>
      <p:sp>
        <p:nvSpPr>
          <p:cNvPr id="4" name="Slide Number Placeholder 3"/>
          <p:cNvSpPr>
            <a:spLocks noGrp="1"/>
          </p:cNvSpPr>
          <p:nvPr>
            <p:ph type="sldNum" sz="quarter" idx="10"/>
          </p:nvPr>
        </p:nvSpPr>
        <p:spPr/>
        <p:txBody>
          <a:bodyPr/>
          <a:lstStyle/>
          <a:p>
            <a:fld id="{E1AF74F6-B6F3-4097-9CF8-FE32D8800FEC}" type="slidenum">
              <a:rPr lang="en-US" smtClean="0"/>
              <a:t>4</a:t>
            </a:fld>
            <a:endParaRPr lang="en-US"/>
          </a:p>
        </p:txBody>
      </p:sp>
    </p:spTree>
    <p:extLst>
      <p:ext uri="{BB962C8B-B14F-4D97-AF65-F5344CB8AC3E}">
        <p14:creationId xmlns:p14="http://schemas.microsoft.com/office/powerpoint/2010/main" val="2821774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Getting routinely overload with minerals such as Sodium and Calcium can hurt one's health. In general, mineral toxicity can result when one accidentally consumes too much of minerals, as in the case of drinking ocean water, or is overexposed to industrial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pollutants </a:t>
            </a:r>
            <a:r>
              <a:rPr lang="en-US" sz="2400" dirty="0" smtClean="0">
                <a:solidFill>
                  <a:schemeClr val="tx1"/>
                </a:solidFill>
                <a:latin typeface="Times New Roman" panose="02020603050405020304" pitchFamily="18" charset="0"/>
                <a:cs typeface="Times New Roman" panose="02020603050405020304" pitchFamily="18" charset="0"/>
              </a:rPr>
              <a:t>(</a:t>
            </a:r>
            <a:r>
              <a:rPr lang="en-US" sz="2400" dirty="0" err="1" smtClean="0">
                <a:solidFill>
                  <a:schemeClr val="tx1"/>
                </a:solidFill>
                <a:latin typeface="Times New Roman" panose="02020603050405020304" pitchFamily="18" charset="0"/>
                <a:cs typeface="Times New Roman" panose="02020603050405020304" pitchFamily="18" charset="0"/>
              </a:rPr>
              <a:t>Gharibzahedi</a:t>
            </a:r>
            <a:r>
              <a:rPr lang="en-US" sz="2400" dirty="0" smtClean="0">
                <a:solidFill>
                  <a:schemeClr val="tx1"/>
                </a:solidFill>
                <a:latin typeface="Times New Roman" panose="02020603050405020304" pitchFamily="18" charset="0"/>
                <a:cs typeface="Times New Roman" panose="02020603050405020304" pitchFamily="18" charset="0"/>
              </a:rPr>
              <a:t> &amp; </a:t>
            </a:r>
            <a:r>
              <a:rPr lang="en-US" sz="2400" dirty="0" err="1" smtClean="0">
                <a:solidFill>
                  <a:schemeClr val="tx1"/>
                </a:solidFill>
                <a:latin typeface="Times New Roman" panose="02020603050405020304" pitchFamily="18" charset="0"/>
                <a:cs typeface="Times New Roman" panose="02020603050405020304" pitchFamily="18" charset="0"/>
              </a:rPr>
              <a:t>Jafari</a:t>
            </a:r>
            <a:r>
              <a:rPr lang="en-US" sz="2400" dirty="0" smtClean="0">
                <a:solidFill>
                  <a:schemeClr val="tx1"/>
                </a:solidFill>
                <a:latin typeface="Times New Roman" panose="02020603050405020304" pitchFamily="18" charset="0"/>
                <a:cs typeface="Times New Roman" panose="02020603050405020304" pitchFamily="18" charset="0"/>
              </a:rPr>
              <a:t> 2017)</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This toxicity increases the risks of the body to chronic diseases</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1AF74F6-B6F3-4097-9CF8-FE32D8800FEC}" type="slidenum">
              <a:rPr lang="en-US" smtClean="0"/>
              <a:t>5</a:t>
            </a:fld>
            <a:endParaRPr lang="en-US"/>
          </a:p>
        </p:txBody>
      </p:sp>
    </p:spTree>
    <p:extLst>
      <p:ext uri="{BB962C8B-B14F-4D97-AF65-F5344CB8AC3E}">
        <p14:creationId xmlns:p14="http://schemas.microsoft.com/office/powerpoint/2010/main" val="246987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Nutritional deficiencies occur if individuals do not put into consideration the diet that necessary amount to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nutrient </a:t>
            </a:r>
            <a:r>
              <a:rPr lang="en-US" sz="2400" dirty="0" smtClean="0">
                <a:solidFill>
                  <a:schemeClr val="tx1"/>
                </a:solidFill>
                <a:latin typeface="Times New Roman" panose="02020603050405020304" pitchFamily="18" charset="0"/>
                <a:cs typeface="Times New Roman" panose="02020603050405020304" pitchFamily="18" charset="0"/>
              </a:rPr>
              <a:t>(</a:t>
            </a:r>
            <a:r>
              <a:rPr lang="en-US" sz="2400" dirty="0" err="1" smtClean="0">
                <a:solidFill>
                  <a:schemeClr val="tx1"/>
                </a:solidFill>
                <a:latin typeface="Times New Roman" panose="02020603050405020304" pitchFamily="18" charset="0"/>
                <a:cs typeface="Times New Roman" panose="02020603050405020304" pitchFamily="18" charset="0"/>
              </a:rPr>
              <a:t>Cuhls</a:t>
            </a:r>
            <a:r>
              <a:rPr lang="en-US" sz="2400" dirty="0" smtClean="0">
                <a:solidFill>
                  <a:schemeClr val="tx1"/>
                </a:solidFill>
                <a:latin typeface="Times New Roman" panose="02020603050405020304" pitchFamily="18" charset="0"/>
                <a:cs typeface="Times New Roman" panose="02020603050405020304" pitchFamily="18" charset="0"/>
              </a:rPr>
              <a:t> et al., 2017)</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Deficiencies can result in a variety of health related problems. Generally, such health-related issues include digestion problems, defective bone growth, and a variety of disorders. In summary, all minerals are essential in the body; therefore, it is recommendable to accurately monitor mineral intake levels.</a:t>
            </a:r>
          </a:p>
          <a:p>
            <a:endParaRPr lang="en-US" dirty="0"/>
          </a:p>
        </p:txBody>
      </p:sp>
      <p:sp>
        <p:nvSpPr>
          <p:cNvPr id="4" name="Slide Number Placeholder 3"/>
          <p:cNvSpPr>
            <a:spLocks noGrp="1"/>
          </p:cNvSpPr>
          <p:nvPr>
            <p:ph type="sldNum" sz="quarter" idx="10"/>
          </p:nvPr>
        </p:nvSpPr>
        <p:spPr/>
        <p:txBody>
          <a:bodyPr/>
          <a:lstStyle/>
          <a:p>
            <a:fld id="{E1AF74F6-B6F3-4097-9CF8-FE32D8800FEC}" type="slidenum">
              <a:rPr lang="en-US" smtClean="0"/>
              <a:t>6</a:t>
            </a:fld>
            <a:endParaRPr lang="en-US"/>
          </a:p>
        </p:txBody>
      </p:sp>
    </p:spTree>
    <p:extLst>
      <p:ext uri="{BB962C8B-B14F-4D97-AF65-F5344CB8AC3E}">
        <p14:creationId xmlns:p14="http://schemas.microsoft.com/office/powerpoint/2010/main" val="4111342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923A911-EE22-4091-A310-F2BFB780A792}"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3336864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23A911-EE22-4091-A310-F2BFB780A792}"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4107045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923A911-EE22-4091-A310-F2BFB780A792}"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3940047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923A911-EE22-4091-A310-F2BFB780A792}"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1942237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23A911-EE22-4091-A310-F2BFB780A792}" type="datetimeFigureOut">
              <a:rPr lang="en-US" smtClean="0"/>
              <a:t>10/20/2020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1758286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923A911-EE22-4091-A310-F2BFB780A792}" type="datetimeFigureOut">
              <a:rPr lang="en-US" smtClean="0"/>
              <a:t>10/20/2020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2319120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23A911-EE22-4091-A310-F2BFB780A792}" type="datetimeFigureOut">
              <a:rPr lang="en-US" smtClean="0"/>
              <a:t>10/20/2020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19087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923A911-EE22-4091-A310-F2BFB780A792}"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397080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923A911-EE22-4091-A310-F2BFB780A792}"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3815616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923A911-EE22-4091-A310-F2BFB780A792}"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3489681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923A911-EE22-4091-A310-F2BFB780A792}"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78536C-ECBA-4A67-B13E-005002DFAF87}"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00710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8923A911-EE22-4091-A310-F2BFB780A792}"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2094254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8923A911-EE22-4091-A310-F2BFB780A792}"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78536C-ECBA-4A67-B13E-005002DFAF87}"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200718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8923A911-EE22-4091-A310-F2BFB780A792}" type="datetimeFigureOut">
              <a:rPr lang="en-US" smtClean="0"/>
              <a:t>10/20/2020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9319776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23A911-EE22-4091-A310-F2BFB780A792}"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2298409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23A911-EE22-4091-A310-F2BFB780A792}" type="datetimeFigureOut">
              <a:rPr lang="en-US" smtClean="0"/>
              <a:t>10/20/2020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78536C-ECBA-4A67-B13E-005002DFAF87}" type="slidenum">
              <a:rPr lang="en-US" smtClean="0"/>
              <a:t>‹#›</a:t>
            </a:fld>
            <a:endParaRPr lang="en-US"/>
          </a:p>
        </p:txBody>
      </p:sp>
    </p:spTree>
    <p:extLst>
      <p:ext uri="{BB962C8B-B14F-4D97-AF65-F5344CB8AC3E}">
        <p14:creationId xmlns:p14="http://schemas.microsoft.com/office/powerpoint/2010/main" val="3460022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8923A911-EE22-4091-A310-F2BFB780A792}" type="datetimeFigureOut">
              <a:rPr lang="en-US" smtClean="0"/>
              <a:t>10/20/2020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E78536C-ECBA-4A67-B13E-005002DFAF87}" type="slidenum">
              <a:rPr lang="en-US" smtClean="0"/>
              <a:t>‹#›</a:t>
            </a:fld>
            <a:endParaRPr lang="en-US"/>
          </a:p>
        </p:txBody>
      </p:sp>
    </p:spTree>
    <p:extLst>
      <p:ext uri="{BB962C8B-B14F-4D97-AF65-F5344CB8AC3E}">
        <p14:creationId xmlns:p14="http://schemas.microsoft.com/office/powerpoint/2010/main" val="469780696"/>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1155032"/>
            <a:ext cx="7766936" cy="1620252"/>
          </a:xfrm>
        </p:spPr>
        <p:txBody>
          <a:bodyPr/>
          <a:lstStyle/>
          <a:p>
            <a:pPr algn="ctr"/>
            <a:r>
              <a:rPr lang="en-US" sz="2800" b="1" dirty="0" smtClean="0">
                <a:solidFill>
                  <a:schemeClr val="tx1"/>
                </a:solidFill>
                <a:latin typeface="Times New Roman" panose="02020603050405020304" pitchFamily="18" charset="0"/>
                <a:cs typeface="Times New Roman" panose="02020603050405020304" pitchFamily="18" charset="0"/>
              </a:rPr>
              <a:t>Minerals</a:t>
            </a:r>
            <a:endParaRPr lang="en-US" sz="2800" b="1" dirty="0">
              <a:solidFill>
                <a:schemeClr val="tx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07067" y="3031958"/>
            <a:ext cx="7766936" cy="3047999"/>
          </a:xfrm>
        </p:spPr>
        <p:txBody>
          <a:bodyPr/>
          <a:lstStyle/>
          <a:p>
            <a:pPr algn="ctr"/>
            <a:r>
              <a:rPr lang="en-US" sz="2400" dirty="0" smtClean="0">
                <a:solidFill>
                  <a:schemeClr val="tx1"/>
                </a:solidFill>
                <a:latin typeface="Times New Roman" panose="02020603050405020304" pitchFamily="18" charset="0"/>
                <a:cs typeface="Times New Roman" panose="02020603050405020304" pitchFamily="18" charset="0"/>
              </a:rPr>
              <a:t>Name</a:t>
            </a:r>
          </a:p>
          <a:p>
            <a:pPr algn="ctr"/>
            <a:r>
              <a:rPr lang="en-US" sz="2400" dirty="0" smtClean="0">
                <a:solidFill>
                  <a:schemeClr val="tx1"/>
                </a:solidFill>
                <a:latin typeface="Times New Roman" panose="02020603050405020304" pitchFamily="18" charset="0"/>
                <a:cs typeface="Times New Roman" panose="02020603050405020304" pitchFamily="18" charset="0"/>
              </a:rPr>
              <a:t>Institution</a:t>
            </a:r>
          </a:p>
          <a:p>
            <a:pPr algn="ctr"/>
            <a:r>
              <a:rPr lang="en-US" sz="2400" dirty="0" smtClean="0">
                <a:solidFill>
                  <a:schemeClr val="tx1"/>
                </a:solidFill>
                <a:latin typeface="Times New Roman" panose="02020603050405020304" pitchFamily="18" charset="0"/>
                <a:cs typeface="Times New Roman" panose="02020603050405020304" pitchFamily="18" charset="0"/>
              </a:rPr>
              <a:t>Date</a:t>
            </a:r>
          </a:p>
          <a:p>
            <a:pPr algn="l"/>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9595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0674" y="143691"/>
            <a:ext cx="8630652" cy="1027383"/>
          </a:xfrm>
        </p:spPr>
        <p:txBody>
          <a:bodyPr>
            <a:normAutofit/>
          </a:bodyPr>
          <a:lstStyle/>
          <a:p>
            <a:pPr algn="ctr"/>
            <a:r>
              <a:rPr lang="en-US" sz="2800" b="1" dirty="0" smtClean="0">
                <a:solidFill>
                  <a:schemeClr val="tx1"/>
                </a:solidFill>
                <a:latin typeface="Times New Roman" panose="02020603050405020304" pitchFamily="18" charset="0"/>
                <a:cs typeface="Times New Roman" panose="02020603050405020304" pitchFamily="18" charset="0"/>
              </a:rPr>
              <a:t>Introduction</a:t>
            </a:r>
            <a:endParaRPr lang="en-US" sz="2800" b="1" dirty="0">
              <a:solidFill>
                <a:schemeClr val="tx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1593669"/>
            <a:ext cx="9144000" cy="4624251"/>
          </a:xfrm>
        </p:spPr>
        <p:txBody>
          <a:bodyPr>
            <a:normAutofit/>
          </a:bodyPr>
          <a:lstStyle/>
          <a:p>
            <a:pPr marL="342900" indent="-342900" algn="l">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Human beings require minerals in their body in order to develop and function normally.</a:t>
            </a:r>
          </a:p>
          <a:p>
            <a:pPr marL="342900" indent="-342900" algn="l">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The essential minerals for health include; calcium, phosphorus, potassium, sodium, chloride, magnesium, iodine, </a:t>
            </a:r>
            <a:r>
              <a:rPr lang="en-US" dirty="0" smtClean="0">
                <a:solidFill>
                  <a:schemeClr val="tx1"/>
                </a:solidFill>
                <a:latin typeface="Times New Roman" panose="02020603050405020304" pitchFamily="18" charset="0"/>
                <a:cs typeface="Times New Roman" panose="02020603050405020304" pitchFamily="18" charset="0"/>
              </a:rPr>
              <a:t>among other minerals </a:t>
            </a:r>
            <a:r>
              <a:rPr lang="en-US" dirty="0">
                <a:solidFill>
                  <a:schemeClr val="tx1"/>
                </a:solidFill>
                <a:latin typeface="Times New Roman" panose="02020603050405020304" pitchFamily="18" charset="0"/>
                <a:cs typeface="Times New Roman" panose="02020603050405020304" pitchFamily="18" charset="0"/>
              </a:rPr>
              <a:t>(</a:t>
            </a:r>
            <a:r>
              <a:rPr lang="en-US" dirty="0" err="1">
                <a:solidFill>
                  <a:schemeClr val="tx1"/>
                </a:solidFill>
                <a:latin typeface="Times New Roman" panose="02020603050405020304" pitchFamily="18" charset="0"/>
                <a:cs typeface="Times New Roman" panose="02020603050405020304" pitchFamily="18" charset="0"/>
              </a:rPr>
              <a:t>Gharibzahedi</a:t>
            </a:r>
            <a:r>
              <a:rPr lang="en-US" dirty="0">
                <a:solidFill>
                  <a:schemeClr val="tx1"/>
                </a:solidFill>
                <a:latin typeface="Times New Roman" panose="02020603050405020304" pitchFamily="18" charset="0"/>
                <a:cs typeface="Times New Roman" panose="02020603050405020304" pitchFamily="18" charset="0"/>
              </a:rPr>
              <a:t> &amp; </a:t>
            </a:r>
            <a:r>
              <a:rPr lang="en-US" dirty="0" err="1">
                <a:solidFill>
                  <a:schemeClr val="tx1"/>
                </a:solidFill>
                <a:latin typeface="Times New Roman" panose="02020603050405020304" pitchFamily="18" charset="0"/>
                <a:cs typeface="Times New Roman" panose="02020603050405020304" pitchFamily="18" charset="0"/>
              </a:rPr>
              <a:t>Jafari</a:t>
            </a:r>
            <a:r>
              <a:rPr lang="en-US" dirty="0">
                <a:solidFill>
                  <a:schemeClr val="tx1"/>
                </a:solidFill>
                <a:latin typeface="Times New Roman" panose="02020603050405020304" pitchFamily="18" charset="0"/>
                <a:cs typeface="Times New Roman" panose="02020603050405020304" pitchFamily="18" charset="0"/>
              </a:rPr>
              <a:t> 2017).</a:t>
            </a:r>
          </a:p>
          <a:p>
            <a:pPr marL="342900" indent="-342900" algn="l">
              <a:buFont typeface="Wingdings" panose="05000000000000000000" pitchFamily="2" charset="2"/>
              <a:buChar char="Ø"/>
            </a:pPr>
            <a:r>
              <a:rPr lang="en-US" dirty="0" smtClean="0">
                <a:solidFill>
                  <a:schemeClr val="tx1"/>
                </a:solidFill>
                <a:latin typeface="Times New Roman" panose="02020603050405020304" pitchFamily="18" charset="0"/>
                <a:cs typeface="Times New Roman" panose="02020603050405020304" pitchFamily="18" charset="0"/>
              </a:rPr>
              <a:t>Minerals </a:t>
            </a:r>
            <a:r>
              <a:rPr lang="en-US" dirty="0">
                <a:solidFill>
                  <a:schemeClr val="tx1"/>
                </a:solidFill>
                <a:latin typeface="Times New Roman" panose="02020603050405020304" pitchFamily="18" charset="0"/>
                <a:cs typeface="Times New Roman" panose="02020603050405020304" pitchFamily="18" charset="0"/>
              </a:rPr>
              <a:t>are paramount constituents of the body fluids and tissues.</a:t>
            </a:r>
          </a:p>
          <a:p>
            <a:pPr marL="342900" indent="-342900" algn="l">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Minerals are the components of enzyme systems and are majorly involved in the functioning of nerves in the body.</a:t>
            </a:r>
          </a:p>
          <a:p>
            <a:pPr marL="342900" indent="-342900" algn="l">
              <a:buFont typeface="Wingdings" panose="05000000000000000000" pitchFamily="2" charset="2"/>
              <a:buChar char="Ø"/>
            </a:pPr>
            <a:r>
              <a:rPr lang="en-US" dirty="0">
                <a:solidFill>
                  <a:schemeClr val="tx1"/>
                </a:solidFill>
                <a:latin typeface="Times New Roman" panose="02020603050405020304" pitchFamily="18" charset="0"/>
                <a:cs typeface="Times New Roman" panose="02020603050405020304" pitchFamily="18" charset="0"/>
              </a:rPr>
              <a:t>This presentation discusses more sodium and calcium minerals.</a:t>
            </a:r>
          </a:p>
          <a:p>
            <a:pPr marL="342900" indent="-342900" algn="l">
              <a:buFont typeface="Wingdings" panose="05000000000000000000" pitchFamily="2" charset="2"/>
              <a:buChar char="Ø"/>
            </a:pPr>
            <a:endParaRPr lang="en-US" dirty="0">
              <a:solidFill>
                <a:schemeClr val="tx1"/>
              </a:solidFill>
            </a:endParaRPr>
          </a:p>
        </p:txBody>
      </p:sp>
    </p:spTree>
    <p:extLst>
      <p:ext uri="{BB962C8B-B14F-4D97-AF65-F5344CB8AC3E}">
        <p14:creationId xmlns:p14="http://schemas.microsoft.com/office/powerpoint/2010/main" val="2358343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2494" y="141045"/>
            <a:ext cx="9950727" cy="1122948"/>
          </a:xfrm>
        </p:spPr>
        <p:txBody>
          <a:bodyPr>
            <a:norm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Daily Reference Intakes (DRI) recommended for Minerals; Sodium and Calcium.</a:t>
            </a:r>
          </a:p>
        </p:txBody>
      </p:sp>
      <p:sp>
        <p:nvSpPr>
          <p:cNvPr id="7" name="Rectangle 2"/>
          <p:cNvSpPr>
            <a:spLocks noGrp="1" noChangeArrowheads="1"/>
          </p:cNvSpPr>
          <p:nvPr>
            <p:ph type="subTitle" idx="1"/>
          </p:nvPr>
        </p:nvSpPr>
        <p:spPr bwMode="auto">
          <a:xfrm>
            <a:off x="558018" y="1747100"/>
            <a:ext cx="1090368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Sodium mineral</a:t>
            </a:r>
            <a:endParaRPr kumimoji="0" lang="en-US" altLang="en-US"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288426212"/>
              </p:ext>
            </p:extLst>
          </p:nvPr>
        </p:nvGraphicFramePr>
        <p:xfrm>
          <a:off x="246303" y="2074990"/>
          <a:ext cx="5508480" cy="4432608"/>
        </p:xfrm>
        <a:graphic>
          <a:graphicData uri="http://schemas.openxmlformats.org/drawingml/2006/table">
            <a:tbl>
              <a:tblPr firstRow="1" firstCol="1" bandRow="1">
                <a:tableStyleId>{5C22544A-7EE6-4342-B048-85BDC9FD1C3A}</a:tableStyleId>
              </a:tblPr>
              <a:tblGrid>
                <a:gridCol w="1836160">
                  <a:extLst>
                    <a:ext uri="{9D8B030D-6E8A-4147-A177-3AD203B41FA5}">
                      <a16:colId xmlns:a16="http://schemas.microsoft.com/office/drawing/2014/main" val="3918367992"/>
                    </a:ext>
                  </a:extLst>
                </a:gridCol>
                <a:gridCol w="1836160">
                  <a:extLst>
                    <a:ext uri="{9D8B030D-6E8A-4147-A177-3AD203B41FA5}">
                      <a16:colId xmlns:a16="http://schemas.microsoft.com/office/drawing/2014/main" val="3967256695"/>
                    </a:ext>
                  </a:extLst>
                </a:gridCol>
                <a:gridCol w="1836160">
                  <a:extLst>
                    <a:ext uri="{9D8B030D-6E8A-4147-A177-3AD203B41FA5}">
                      <a16:colId xmlns:a16="http://schemas.microsoft.com/office/drawing/2014/main" val="4224816281"/>
                    </a:ext>
                  </a:extLst>
                </a:gridCol>
              </a:tblGrid>
              <a:tr h="1108152">
                <a:tc>
                  <a:txBody>
                    <a:bodyPr/>
                    <a:lstStyle/>
                    <a:p>
                      <a:pPr marL="457200" indent="457200" algn="ctr">
                        <a:lnSpc>
                          <a:spcPct val="200000"/>
                        </a:lnSpc>
                        <a:spcAft>
                          <a:spcPts val="0"/>
                        </a:spcAft>
                      </a:pPr>
                      <a:r>
                        <a:rPr lang="en-US" sz="1100" dirty="0">
                          <a:solidFill>
                            <a:schemeClr val="bg1">
                              <a:lumMod val="85000"/>
                            </a:schemeClr>
                          </a:solidFill>
                          <a:effectLst/>
                        </a:rPr>
                        <a:t>Population group</a:t>
                      </a:r>
                      <a:endParaRPr lang="en-US" sz="11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indent="457200">
                        <a:lnSpc>
                          <a:spcPct val="200000"/>
                        </a:lnSpc>
                        <a:spcAft>
                          <a:spcPts val="0"/>
                        </a:spcAft>
                      </a:pPr>
                      <a:r>
                        <a:rPr lang="en-US" sz="1100" dirty="0">
                          <a:solidFill>
                            <a:schemeClr val="tx1"/>
                          </a:solidFill>
                          <a:effectLst/>
                        </a:rPr>
                        <a:t>AI (mg/day)</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indent="457200">
                        <a:lnSpc>
                          <a:spcPct val="200000"/>
                        </a:lnSpc>
                        <a:spcAft>
                          <a:spcPts val="0"/>
                        </a:spcAft>
                      </a:pPr>
                      <a:r>
                        <a:rPr lang="en-US" sz="1100" dirty="0">
                          <a:solidFill>
                            <a:schemeClr val="tx1"/>
                          </a:solidFill>
                          <a:effectLst/>
                        </a:rPr>
                        <a:t>2020 (mg/day)</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64660509"/>
                  </a:ext>
                </a:extLst>
              </a:tr>
              <a:tr h="1108152">
                <a:tc>
                  <a:txBody>
                    <a:bodyPr/>
                    <a:lstStyle/>
                    <a:p>
                      <a:pPr marL="457200" indent="457200">
                        <a:lnSpc>
                          <a:spcPct val="200000"/>
                        </a:lnSpc>
                        <a:spcAft>
                          <a:spcPts val="0"/>
                        </a:spcAft>
                      </a:pPr>
                      <a:r>
                        <a:rPr lang="en-US" sz="1100" dirty="0">
                          <a:solidFill>
                            <a:schemeClr val="bg1">
                              <a:lumMod val="85000"/>
                            </a:schemeClr>
                          </a:solidFill>
                          <a:effectLst/>
                        </a:rPr>
                        <a:t>   Adults (19-50 years)</a:t>
                      </a:r>
                      <a:endParaRPr lang="en-US" sz="11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indent="457200">
                        <a:lnSpc>
                          <a:spcPct val="200000"/>
                        </a:lnSpc>
                        <a:spcAft>
                          <a:spcPts val="0"/>
                        </a:spcAft>
                      </a:pPr>
                      <a:r>
                        <a:rPr lang="en-US" sz="1100" dirty="0">
                          <a:effectLst/>
                        </a:rPr>
                        <a:t>1,500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indent="457200">
                        <a:lnSpc>
                          <a:spcPct val="200000"/>
                        </a:lnSpc>
                        <a:spcAft>
                          <a:spcPts val="0"/>
                        </a:spcAft>
                      </a:pPr>
                      <a:r>
                        <a:rPr lang="en-US" sz="1100">
                          <a:effectLst/>
                        </a:rPr>
                        <a:t>1,500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5459959"/>
                  </a:ext>
                </a:extLst>
              </a:tr>
              <a:tr h="1108152">
                <a:tc>
                  <a:txBody>
                    <a:bodyPr/>
                    <a:lstStyle/>
                    <a:p>
                      <a:pPr marL="457200" indent="457200">
                        <a:lnSpc>
                          <a:spcPct val="200000"/>
                        </a:lnSpc>
                        <a:spcAft>
                          <a:spcPts val="0"/>
                        </a:spcAft>
                      </a:pPr>
                      <a:r>
                        <a:rPr lang="en-US" sz="1100" dirty="0">
                          <a:solidFill>
                            <a:schemeClr val="bg1">
                              <a:lumMod val="85000"/>
                            </a:schemeClr>
                          </a:solidFill>
                          <a:effectLst/>
                        </a:rPr>
                        <a:t>Adults (51-70 years)</a:t>
                      </a:r>
                      <a:endParaRPr lang="en-US" sz="11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indent="457200">
                        <a:lnSpc>
                          <a:spcPct val="200000"/>
                        </a:lnSpc>
                        <a:spcAft>
                          <a:spcPts val="0"/>
                        </a:spcAft>
                      </a:pPr>
                      <a:r>
                        <a:rPr lang="en-US" sz="1100" dirty="0">
                          <a:effectLst/>
                        </a:rPr>
                        <a:t>1,300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indent="457200">
                        <a:lnSpc>
                          <a:spcPct val="200000"/>
                        </a:lnSpc>
                        <a:spcAft>
                          <a:spcPts val="0"/>
                        </a:spcAft>
                      </a:pPr>
                      <a:r>
                        <a:rPr lang="en-US" sz="1100">
                          <a:effectLst/>
                        </a:rPr>
                        <a:t>1,500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202545"/>
                  </a:ext>
                </a:extLst>
              </a:tr>
              <a:tr h="1108152">
                <a:tc>
                  <a:txBody>
                    <a:bodyPr/>
                    <a:lstStyle/>
                    <a:p>
                      <a:pPr marL="457200" indent="457200">
                        <a:lnSpc>
                          <a:spcPct val="200000"/>
                        </a:lnSpc>
                        <a:spcAft>
                          <a:spcPts val="0"/>
                        </a:spcAft>
                      </a:pPr>
                      <a:r>
                        <a:rPr lang="en-US" sz="1100" dirty="0">
                          <a:solidFill>
                            <a:schemeClr val="bg1">
                              <a:lumMod val="85000"/>
                            </a:schemeClr>
                          </a:solidFill>
                          <a:effectLst/>
                        </a:rPr>
                        <a:t>Adults 70+ years</a:t>
                      </a:r>
                      <a:endParaRPr lang="en-US" sz="1100" dirty="0">
                        <a:solidFill>
                          <a:schemeClr val="bg1">
                            <a:lumMod val="8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indent="457200">
                        <a:lnSpc>
                          <a:spcPct val="200000"/>
                        </a:lnSpc>
                        <a:spcAft>
                          <a:spcPts val="0"/>
                        </a:spcAft>
                      </a:pPr>
                      <a:r>
                        <a:rPr lang="en-US" sz="1100" dirty="0">
                          <a:effectLst/>
                        </a:rPr>
                        <a:t>1,200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457200" indent="457200">
                        <a:lnSpc>
                          <a:spcPct val="200000"/>
                        </a:lnSpc>
                        <a:spcAft>
                          <a:spcPts val="0"/>
                        </a:spcAft>
                      </a:pPr>
                      <a:r>
                        <a:rPr lang="en-US" sz="1100" dirty="0">
                          <a:effectLst/>
                        </a:rPr>
                        <a:t>1,500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29726217"/>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3421059124"/>
              </p:ext>
            </p:extLst>
          </p:nvPr>
        </p:nvGraphicFramePr>
        <p:xfrm>
          <a:off x="6232956" y="2120337"/>
          <a:ext cx="5909426" cy="4341914"/>
        </p:xfrm>
        <a:graphic>
          <a:graphicData uri="http://schemas.openxmlformats.org/drawingml/2006/table">
            <a:tbl>
              <a:tblPr firstRow="1" firstCol="1" bandRow="1">
                <a:tableStyleId>{5C22544A-7EE6-4342-B048-85BDC9FD1C3A}</a:tableStyleId>
              </a:tblPr>
              <a:tblGrid>
                <a:gridCol w="3214353">
                  <a:extLst>
                    <a:ext uri="{9D8B030D-6E8A-4147-A177-3AD203B41FA5}">
                      <a16:colId xmlns:a16="http://schemas.microsoft.com/office/drawing/2014/main" val="3579452519"/>
                    </a:ext>
                  </a:extLst>
                </a:gridCol>
                <a:gridCol w="2695073">
                  <a:extLst>
                    <a:ext uri="{9D8B030D-6E8A-4147-A177-3AD203B41FA5}">
                      <a16:colId xmlns:a16="http://schemas.microsoft.com/office/drawing/2014/main" val="2768322187"/>
                    </a:ext>
                  </a:extLst>
                </a:gridCol>
              </a:tblGrid>
              <a:tr h="1017458">
                <a:tc>
                  <a:txBody>
                    <a:bodyPr/>
                    <a:lstStyle/>
                    <a:p>
                      <a:pPr marL="457200" indent="457200">
                        <a:lnSpc>
                          <a:spcPct val="200000"/>
                        </a:lnSpc>
                        <a:spcAft>
                          <a:spcPts val="0"/>
                        </a:spcAft>
                      </a:pPr>
                      <a:r>
                        <a:rPr lang="en-US" sz="1100" b="1" dirty="0">
                          <a:solidFill>
                            <a:schemeClr val="bg1">
                              <a:lumMod val="85000"/>
                            </a:schemeClr>
                          </a:solidFill>
                          <a:effectLst/>
                          <a:latin typeface="Times New Roman" panose="02020603050405020304" pitchFamily="18" charset="0"/>
                          <a:cs typeface="Times New Roman" panose="02020603050405020304" pitchFamily="18" charset="0"/>
                        </a:rPr>
                        <a:t>Population group</a:t>
                      </a:r>
                      <a:endParaRPr lang="en-US" sz="1100" b="1" dirty="0">
                        <a:solidFill>
                          <a:schemeClr val="bg1">
                            <a:lumMod val="8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indent="457200">
                        <a:lnSpc>
                          <a:spcPct val="200000"/>
                        </a:lnSpc>
                        <a:spcAft>
                          <a:spcPts val="0"/>
                        </a:spcAft>
                      </a:pPr>
                      <a:r>
                        <a:rPr lang="en-US" sz="1100" b="1" dirty="0">
                          <a:solidFill>
                            <a:schemeClr val="tx1"/>
                          </a:solidFill>
                          <a:effectLst/>
                          <a:latin typeface="Times New Roman" panose="02020603050405020304" pitchFamily="18" charset="0"/>
                          <a:cs typeface="Times New Roman" panose="02020603050405020304" pitchFamily="18" charset="0"/>
                        </a:rPr>
                        <a:t>AI (mg/day)</a:t>
                      </a:r>
                      <a:endParaRPr lang="en-US" sz="11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71438662"/>
                  </a:ext>
                </a:extLst>
              </a:tr>
              <a:tr h="1108152">
                <a:tc>
                  <a:txBody>
                    <a:bodyPr/>
                    <a:lstStyle/>
                    <a:p>
                      <a:pPr marL="457200" indent="457200">
                        <a:lnSpc>
                          <a:spcPct val="200000"/>
                        </a:lnSpc>
                        <a:spcAft>
                          <a:spcPts val="0"/>
                        </a:spcAft>
                      </a:pPr>
                      <a:r>
                        <a:rPr lang="en-US" sz="1100" b="1" dirty="0">
                          <a:solidFill>
                            <a:schemeClr val="bg1">
                              <a:lumMod val="85000"/>
                            </a:schemeClr>
                          </a:solidFill>
                          <a:effectLst/>
                          <a:latin typeface="Times New Roman" panose="02020603050405020304" pitchFamily="18" charset="0"/>
                          <a:cs typeface="Times New Roman" panose="02020603050405020304" pitchFamily="18" charset="0"/>
                        </a:rPr>
                        <a:t>Adults (18-69 years)</a:t>
                      </a:r>
                      <a:endParaRPr lang="en-US" sz="1100" b="1" dirty="0">
                        <a:solidFill>
                          <a:schemeClr val="bg1">
                            <a:lumMod val="8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indent="457200">
                        <a:lnSpc>
                          <a:spcPct val="200000"/>
                        </a:lnSpc>
                        <a:spcAft>
                          <a:spcPts val="0"/>
                        </a:spcAft>
                      </a:pPr>
                      <a:r>
                        <a:rPr lang="en-US" sz="1100" b="1" dirty="0">
                          <a:effectLst/>
                          <a:latin typeface="Times New Roman" panose="02020603050405020304" pitchFamily="18" charset="0"/>
                          <a:cs typeface="Times New Roman" panose="02020603050405020304" pitchFamily="18" charset="0"/>
                        </a:rPr>
                        <a:t>600</a:t>
                      </a:r>
                      <a:endParaRPr lang="en-US" sz="11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70888812"/>
                  </a:ext>
                </a:extLst>
              </a:tr>
              <a:tr h="1108152">
                <a:tc>
                  <a:txBody>
                    <a:bodyPr/>
                    <a:lstStyle/>
                    <a:p>
                      <a:pPr marL="457200" indent="457200">
                        <a:lnSpc>
                          <a:spcPct val="200000"/>
                        </a:lnSpc>
                        <a:spcAft>
                          <a:spcPts val="0"/>
                        </a:spcAft>
                      </a:pPr>
                      <a:r>
                        <a:rPr lang="en-US" sz="1100" b="1" dirty="0">
                          <a:solidFill>
                            <a:schemeClr val="bg1">
                              <a:lumMod val="85000"/>
                            </a:schemeClr>
                          </a:solidFill>
                          <a:effectLst/>
                          <a:latin typeface="Times New Roman" panose="02020603050405020304" pitchFamily="18" charset="0"/>
                          <a:cs typeface="Times New Roman" panose="02020603050405020304" pitchFamily="18" charset="0"/>
                        </a:rPr>
                        <a:t>Adults (70-74 years)</a:t>
                      </a:r>
                      <a:endParaRPr lang="en-US" sz="1100" b="1" dirty="0">
                        <a:solidFill>
                          <a:schemeClr val="bg1">
                            <a:lumMod val="8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indent="457200">
                        <a:lnSpc>
                          <a:spcPct val="200000"/>
                        </a:lnSpc>
                        <a:spcAft>
                          <a:spcPts val="0"/>
                        </a:spcAft>
                      </a:pPr>
                      <a:r>
                        <a:rPr lang="en-US" sz="1100" b="1" dirty="0">
                          <a:effectLst/>
                          <a:latin typeface="Times New Roman" panose="02020603050405020304" pitchFamily="18" charset="0"/>
                          <a:cs typeface="Times New Roman" panose="02020603050405020304" pitchFamily="18" charset="0"/>
                        </a:rPr>
                        <a:t>800</a:t>
                      </a:r>
                      <a:endParaRPr lang="en-US" sz="11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08363502"/>
                  </a:ext>
                </a:extLst>
              </a:tr>
              <a:tr h="1108152">
                <a:tc>
                  <a:txBody>
                    <a:bodyPr/>
                    <a:lstStyle/>
                    <a:p>
                      <a:pPr marL="457200" indent="457200">
                        <a:lnSpc>
                          <a:spcPct val="200000"/>
                        </a:lnSpc>
                        <a:spcAft>
                          <a:spcPts val="0"/>
                        </a:spcAft>
                      </a:pPr>
                      <a:r>
                        <a:rPr lang="en-US" sz="1100" b="1" dirty="0">
                          <a:solidFill>
                            <a:schemeClr val="bg1">
                              <a:lumMod val="85000"/>
                            </a:schemeClr>
                          </a:solidFill>
                          <a:effectLst/>
                          <a:latin typeface="Times New Roman" panose="02020603050405020304" pitchFamily="18" charset="0"/>
                          <a:cs typeface="Times New Roman" panose="02020603050405020304" pitchFamily="18" charset="0"/>
                        </a:rPr>
                        <a:t>Adults (75+ years)</a:t>
                      </a:r>
                      <a:endParaRPr lang="en-US" sz="1100" b="1" dirty="0">
                        <a:solidFill>
                          <a:schemeClr val="bg1">
                            <a:lumMod val="85000"/>
                          </a:schemeClr>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457200" indent="457200">
                        <a:lnSpc>
                          <a:spcPct val="200000"/>
                        </a:lnSpc>
                        <a:spcAft>
                          <a:spcPts val="0"/>
                        </a:spcAft>
                      </a:pPr>
                      <a:r>
                        <a:rPr lang="en-US" sz="1100" b="1" dirty="0">
                          <a:effectLst/>
                          <a:latin typeface="Times New Roman" panose="02020603050405020304" pitchFamily="18" charset="0"/>
                          <a:cs typeface="Times New Roman" panose="02020603050405020304" pitchFamily="18" charset="0"/>
                        </a:rPr>
                        <a:t>800</a:t>
                      </a:r>
                      <a:endParaRPr lang="en-US" sz="11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4759803"/>
                  </a:ext>
                </a:extLst>
              </a:tr>
            </a:tbl>
          </a:graphicData>
        </a:graphic>
      </p:graphicFrame>
      <p:sp>
        <p:nvSpPr>
          <p:cNvPr id="9" name="Rectangle 3"/>
          <p:cNvSpPr>
            <a:spLocks noChangeArrowheads="1"/>
          </p:cNvSpPr>
          <p:nvPr/>
        </p:nvSpPr>
        <p:spPr bwMode="auto">
          <a:xfrm>
            <a:off x="5578685" y="1712332"/>
            <a:ext cx="6085524"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Calcium mineral</a:t>
            </a:r>
            <a:endParaRPr kumimoji="0" lang="en-US" altLang="en-US" sz="20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20076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86352" y="259014"/>
            <a:ext cx="8642684" cy="1168733"/>
          </a:xfrm>
        </p:spPr>
        <p:txBody>
          <a:bodyPr>
            <a:no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Food Sources to </a:t>
            </a:r>
            <a:r>
              <a:rPr lang="en-US" sz="2800" b="1" dirty="0" smtClean="0">
                <a:solidFill>
                  <a:schemeClr val="tx1"/>
                </a:solidFill>
                <a:latin typeface="Times New Roman" panose="02020603050405020304" pitchFamily="18" charset="0"/>
                <a:cs typeface="Times New Roman" panose="02020603050405020304" pitchFamily="18" charset="0"/>
              </a:rPr>
              <a:t>Eat </a:t>
            </a:r>
            <a:r>
              <a:rPr lang="en-US" sz="2800" b="1" dirty="0">
                <a:solidFill>
                  <a:schemeClr val="tx1"/>
                </a:solidFill>
                <a:latin typeface="Times New Roman" panose="02020603050405020304" pitchFamily="18" charset="0"/>
                <a:cs typeface="Times New Roman" panose="02020603050405020304" pitchFamily="18" charset="0"/>
              </a:rPr>
              <a:t>to obtain the Mineral; Sodium and </a:t>
            </a:r>
            <a:r>
              <a:rPr lang="en-US" sz="2800" b="1" dirty="0" smtClean="0">
                <a:solidFill>
                  <a:schemeClr val="tx1"/>
                </a:solidFill>
                <a:latin typeface="Times New Roman" panose="02020603050405020304" pitchFamily="18" charset="0"/>
                <a:cs typeface="Times New Roman" panose="02020603050405020304" pitchFamily="18" charset="0"/>
              </a:rPr>
              <a:t>Calcium</a:t>
            </a:r>
            <a:endParaRPr lang="en-US" sz="54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817984" y="2209379"/>
            <a:ext cx="5181600" cy="3880773"/>
          </a:xfrm>
        </p:spPr>
        <p:txBody>
          <a:bodyPr/>
          <a:lstStyle/>
          <a:p>
            <a:pPr marL="0" indent="0">
              <a:buNone/>
            </a:pPr>
            <a:r>
              <a:rPr lang="en-US" sz="2400" dirty="0">
                <a:latin typeface="Times New Roman" panose="02020603050405020304" pitchFamily="18" charset="0"/>
                <a:cs typeface="Times New Roman" panose="02020603050405020304" pitchFamily="18" charset="0"/>
              </a:rPr>
              <a:t>Sodium mineral is highly available in foods such as: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Green leafy vegetables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Fish</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Bread</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Meat</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Milk</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Nuts</a:t>
            </a:r>
          </a:p>
          <a:p>
            <a:endParaRPr lang="en-US" dirty="0"/>
          </a:p>
        </p:txBody>
      </p:sp>
      <p:sp>
        <p:nvSpPr>
          <p:cNvPr id="4" name="Content Placeholder 3"/>
          <p:cNvSpPr>
            <a:spLocks noGrp="1"/>
          </p:cNvSpPr>
          <p:nvPr>
            <p:ph sz="half" idx="2"/>
          </p:nvPr>
        </p:nvSpPr>
        <p:spPr>
          <a:xfrm>
            <a:off x="6245002" y="2209380"/>
            <a:ext cx="4184034" cy="3880773"/>
          </a:xfrm>
        </p:spPr>
        <p:txBody>
          <a:bodyPr/>
          <a:lstStyle/>
          <a:p>
            <a:pPr marL="0" indent="0">
              <a:buNone/>
            </a:pPr>
            <a:r>
              <a:rPr lang="en-US" sz="2400" dirty="0">
                <a:latin typeface="Times New Roman" panose="02020603050405020304" pitchFamily="18" charset="0"/>
                <a:cs typeface="Times New Roman" panose="02020603050405020304" pitchFamily="18" charset="0"/>
              </a:rPr>
              <a:t>Sources of Calcium mineral include:</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Dairy foods</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Cheese </a:t>
            </a:r>
            <a:r>
              <a:rPr lang="en-US" sz="2400" dirty="0">
                <a:solidFill>
                  <a:schemeClr val="tx1"/>
                </a:solidFill>
                <a:latin typeface="Times New Roman" panose="02020603050405020304" pitchFamily="18" charset="0"/>
                <a:cs typeface="Times New Roman" panose="02020603050405020304" pitchFamily="18" charset="0"/>
              </a:rPr>
              <a:t>(</a:t>
            </a:r>
            <a:r>
              <a:rPr lang="en-US" sz="2400" dirty="0" err="1">
                <a:solidFill>
                  <a:schemeClr val="tx1"/>
                </a:solidFill>
                <a:latin typeface="Times New Roman" panose="02020603050405020304" pitchFamily="18" charset="0"/>
                <a:cs typeface="Times New Roman" panose="02020603050405020304" pitchFamily="18" charset="0"/>
              </a:rPr>
              <a:t>Cuhls</a:t>
            </a:r>
            <a:r>
              <a:rPr lang="en-US" sz="2400" dirty="0">
                <a:solidFill>
                  <a:schemeClr val="tx1"/>
                </a:solidFill>
                <a:latin typeface="Times New Roman" panose="02020603050405020304" pitchFamily="18" charset="0"/>
                <a:cs typeface="Times New Roman" panose="02020603050405020304" pitchFamily="18" charset="0"/>
              </a:rPr>
              <a:t> et al., 2017</a:t>
            </a:r>
            <a:r>
              <a:rPr lang="en-US" sz="2400" dirty="0" smtClean="0">
                <a:solidFill>
                  <a:schemeClr val="tx1"/>
                </a:solidFill>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Soya drinks</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Spinach</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Milk</a:t>
            </a:r>
          </a:p>
          <a:p>
            <a:endParaRPr lang="en-US" dirty="0"/>
          </a:p>
        </p:txBody>
      </p:sp>
    </p:spTree>
    <p:extLst>
      <p:ext uri="{BB962C8B-B14F-4D97-AF65-F5344CB8AC3E}">
        <p14:creationId xmlns:p14="http://schemas.microsoft.com/office/powerpoint/2010/main" val="2926803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Toxicity Signs and Symptoms</a:t>
            </a:r>
            <a:br>
              <a:rPr lang="en-US" sz="2800" b="1" dirty="0">
                <a:solidFill>
                  <a:schemeClr val="tx1"/>
                </a:solidFill>
                <a:latin typeface="Times New Roman" panose="02020603050405020304" pitchFamily="18" charset="0"/>
                <a:cs typeface="Times New Roman" panose="02020603050405020304" pitchFamily="18" charset="0"/>
              </a:rPr>
            </a:br>
            <a:endParaRPr lang="en-US" sz="28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1074821" y="2133600"/>
            <a:ext cx="5828255" cy="3777622"/>
          </a:xfrm>
        </p:spPr>
        <p:txBody>
          <a:bodyPr>
            <a:normAutofit fontScale="85000" lnSpcReduction="20000"/>
          </a:bodyPr>
          <a:lstStyle/>
          <a:p>
            <a:pPr marL="0" indent="0">
              <a:buNone/>
            </a:pPr>
            <a:r>
              <a:rPr lang="en-US" sz="2600" dirty="0">
                <a:solidFill>
                  <a:schemeClr val="tx1"/>
                </a:solidFill>
                <a:latin typeface="Times New Roman" panose="02020603050405020304" pitchFamily="18" charset="0"/>
                <a:cs typeface="Times New Roman" panose="02020603050405020304" pitchFamily="18" charset="0"/>
              </a:rPr>
              <a:t>The significant signs of consuming too much of Sodium mineral include:</a:t>
            </a:r>
          </a:p>
          <a:p>
            <a:pPr lvl="1">
              <a:buFont typeface="Wingdings" panose="05000000000000000000" pitchFamily="2" charset="2"/>
              <a:buChar char="Ø"/>
            </a:pPr>
            <a:r>
              <a:rPr lang="en-US" sz="2600" dirty="0">
                <a:solidFill>
                  <a:schemeClr val="tx1"/>
                </a:solidFill>
                <a:latin typeface="Times New Roman" panose="02020603050405020304" pitchFamily="18" charset="0"/>
                <a:cs typeface="Times New Roman" panose="02020603050405020304" pitchFamily="18" charset="0"/>
              </a:rPr>
              <a:t>Experiencing frequent urination</a:t>
            </a:r>
          </a:p>
          <a:p>
            <a:pPr lvl="1">
              <a:buFont typeface="Wingdings" panose="05000000000000000000" pitchFamily="2" charset="2"/>
              <a:buChar char="Ø"/>
            </a:pPr>
            <a:r>
              <a:rPr lang="en-US" sz="2600" dirty="0">
                <a:solidFill>
                  <a:schemeClr val="tx1"/>
                </a:solidFill>
                <a:latin typeface="Times New Roman" panose="02020603050405020304" pitchFamily="18" charset="0"/>
                <a:cs typeface="Times New Roman" panose="02020603050405020304" pitchFamily="18" charset="0"/>
              </a:rPr>
              <a:t>Experiencing frequent mild headaches</a:t>
            </a:r>
          </a:p>
          <a:p>
            <a:pPr lvl="1">
              <a:buFont typeface="Wingdings" panose="05000000000000000000" pitchFamily="2" charset="2"/>
              <a:buChar char="Ø"/>
            </a:pPr>
            <a:r>
              <a:rPr lang="en-US" sz="2600" dirty="0">
                <a:solidFill>
                  <a:schemeClr val="tx1"/>
                </a:solidFill>
                <a:latin typeface="Times New Roman" panose="02020603050405020304" pitchFamily="18" charset="0"/>
                <a:cs typeface="Times New Roman" panose="02020603050405020304" pitchFamily="18" charset="0"/>
              </a:rPr>
              <a:t>Craving for salty foods</a:t>
            </a:r>
          </a:p>
          <a:p>
            <a:pPr lvl="1">
              <a:buFont typeface="Wingdings" panose="05000000000000000000" pitchFamily="2" charset="2"/>
              <a:buChar char="Ø"/>
            </a:pPr>
            <a:r>
              <a:rPr lang="en-US" sz="2600" dirty="0">
                <a:solidFill>
                  <a:schemeClr val="tx1"/>
                </a:solidFill>
                <a:latin typeface="Times New Roman" panose="02020603050405020304" pitchFamily="18" charset="0"/>
                <a:cs typeface="Times New Roman" panose="02020603050405020304" pitchFamily="18" charset="0"/>
              </a:rPr>
              <a:t>Experiencing swelling in strange </a:t>
            </a:r>
            <a:r>
              <a:rPr lang="en-US" sz="2600" dirty="0" smtClean="0">
                <a:solidFill>
                  <a:schemeClr val="tx1"/>
                </a:solidFill>
                <a:latin typeface="Times New Roman" panose="02020603050405020304" pitchFamily="18" charset="0"/>
                <a:cs typeface="Times New Roman" panose="02020603050405020304" pitchFamily="18" charset="0"/>
              </a:rPr>
              <a:t>conditions </a:t>
            </a:r>
            <a:r>
              <a:rPr lang="en-US" sz="2800" dirty="0">
                <a:solidFill>
                  <a:schemeClr val="tx1"/>
                </a:solidFill>
                <a:latin typeface="Times New Roman" panose="02020603050405020304" pitchFamily="18" charset="0"/>
                <a:cs typeface="Times New Roman" panose="02020603050405020304" pitchFamily="18" charset="0"/>
              </a:rPr>
              <a:t>(</a:t>
            </a:r>
            <a:r>
              <a:rPr lang="en-US" sz="2800" dirty="0" err="1">
                <a:solidFill>
                  <a:schemeClr val="tx1"/>
                </a:solidFill>
                <a:latin typeface="Times New Roman" panose="02020603050405020304" pitchFamily="18" charset="0"/>
                <a:cs typeface="Times New Roman" panose="02020603050405020304" pitchFamily="18" charset="0"/>
              </a:rPr>
              <a:t>Gharibzahedi</a:t>
            </a:r>
            <a:r>
              <a:rPr lang="en-US" sz="2800" dirty="0">
                <a:solidFill>
                  <a:schemeClr val="tx1"/>
                </a:solidFill>
                <a:latin typeface="Times New Roman" panose="02020603050405020304" pitchFamily="18" charset="0"/>
                <a:cs typeface="Times New Roman" panose="02020603050405020304" pitchFamily="18" charset="0"/>
              </a:rPr>
              <a:t> &amp; </a:t>
            </a:r>
            <a:r>
              <a:rPr lang="en-US" sz="2800" dirty="0" err="1">
                <a:solidFill>
                  <a:schemeClr val="tx1"/>
                </a:solidFill>
                <a:latin typeface="Times New Roman" panose="02020603050405020304" pitchFamily="18" charset="0"/>
                <a:cs typeface="Times New Roman" panose="02020603050405020304" pitchFamily="18" charset="0"/>
              </a:rPr>
              <a:t>Jafari</a:t>
            </a:r>
            <a:r>
              <a:rPr lang="en-US" sz="2800" dirty="0">
                <a:solidFill>
                  <a:schemeClr val="tx1"/>
                </a:solidFill>
                <a:latin typeface="Times New Roman" panose="02020603050405020304" pitchFamily="18" charset="0"/>
                <a:cs typeface="Times New Roman" panose="02020603050405020304" pitchFamily="18" charset="0"/>
              </a:rPr>
              <a:t> 2017)</a:t>
            </a:r>
            <a:endParaRPr lang="en-US" sz="2600" dirty="0">
              <a:solidFill>
                <a:schemeClr val="tx1"/>
              </a:solidFill>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600" dirty="0">
                <a:solidFill>
                  <a:schemeClr val="tx1"/>
                </a:solidFill>
                <a:latin typeface="Times New Roman" panose="02020603050405020304" pitchFamily="18" charset="0"/>
                <a:cs typeface="Times New Roman" panose="02020603050405020304" pitchFamily="18" charset="0"/>
              </a:rPr>
              <a:t>Experiencing persistence thirsty</a:t>
            </a:r>
          </a:p>
          <a:p>
            <a:endParaRPr lang="en-US" dirty="0">
              <a:solidFill>
                <a:schemeClr val="tx1"/>
              </a:solidFill>
            </a:endParaRPr>
          </a:p>
        </p:txBody>
      </p:sp>
      <p:sp>
        <p:nvSpPr>
          <p:cNvPr id="4" name="Content Placeholder 3"/>
          <p:cNvSpPr>
            <a:spLocks noGrp="1"/>
          </p:cNvSpPr>
          <p:nvPr>
            <p:ph sz="half" idx="2"/>
          </p:nvPr>
        </p:nvSpPr>
        <p:spPr>
          <a:xfrm>
            <a:off x="6903076" y="2126222"/>
            <a:ext cx="4935997" cy="3777622"/>
          </a:xfrm>
        </p:spPr>
        <p:txBody>
          <a:bodyPr>
            <a:normAutofit fontScale="85000" lnSpcReduction="20000"/>
          </a:bodyPr>
          <a:lstStyle/>
          <a:p>
            <a:pPr marL="0" indent="0">
              <a:buNone/>
            </a:pPr>
            <a:r>
              <a:rPr lang="en-US" sz="2600" dirty="0">
                <a:solidFill>
                  <a:schemeClr val="tx1"/>
                </a:solidFill>
                <a:latin typeface="Times New Roman" panose="02020603050405020304" pitchFamily="18" charset="0"/>
                <a:cs typeface="Times New Roman" panose="02020603050405020304" pitchFamily="18" charset="0"/>
              </a:rPr>
              <a:t>The major sign of Calcium mineral toxicity includes:</a:t>
            </a:r>
          </a:p>
          <a:p>
            <a:pPr lvl="1">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Experiencing anxiety and regular depression </a:t>
            </a:r>
          </a:p>
          <a:p>
            <a:pPr lvl="1">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Cases of fatigue are experienced</a:t>
            </a:r>
          </a:p>
          <a:p>
            <a:pPr lvl="1">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Bone pain and experiencing muscle weakness</a:t>
            </a:r>
          </a:p>
          <a:p>
            <a:pPr lvl="1">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Pain in the stomach and problems in the digestion</a:t>
            </a:r>
          </a:p>
          <a:p>
            <a:pPr lvl="1">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Ones look confused</a:t>
            </a:r>
          </a:p>
          <a:p>
            <a:pPr lvl="1">
              <a:buFont typeface="Wingdings" panose="05000000000000000000" pitchFamily="2" charset="2"/>
              <a:buChar char="Ø"/>
            </a:pPr>
            <a:r>
              <a:rPr lang="en-US" sz="2400" dirty="0">
                <a:solidFill>
                  <a:schemeClr val="tx1"/>
                </a:solidFill>
                <a:latin typeface="Times New Roman" panose="02020603050405020304" pitchFamily="18" charset="0"/>
                <a:cs typeface="Times New Roman" panose="02020603050405020304" pitchFamily="18" charset="0"/>
              </a:rPr>
              <a:t>Frequent abnormal heart rhythms</a:t>
            </a:r>
          </a:p>
          <a:p>
            <a:endParaRPr lang="en-US" dirty="0">
              <a:solidFill>
                <a:schemeClr val="tx1"/>
              </a:solidFill>
            </a:endParaRPr>
          </a:p>
        </p:txBody>
      </p:sp>
    </p:spTree>
    <p:extLst>
      <p:ext uri="{BB962C8B-B14F-4D97-AF65-F5344CB8AC3E}">
        <p14:creationId xmlns:p14="http://schemas.microsoft.com/office/powerpoint/2010/main" val="3646328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2577" y="497305"/>
            <a:ext cx="8596668" cy="1475873"/>
          </a:xfrm>
        </p:spPr>
        <p:txBody>
          <a:bodyPr>
            <a:noAutofit/>
          </a:bodyPr>
          <a:lstStyle/>
          <a:p>
            <a:pPr algn="ctr"/>
            <a:r>
              <a:rPr lang="en-US" sz="2800" b="1" dirty="0" smtClean="0">
                <a:solidFill>
                  <a:schemeClr val="tx1"/>
                </a:solidFill>
                <a:latin typeface="Times New Roman" panose="02020603050405020304" pitchFamily="18" charset="0"/>
                <a:cs typeface="Times New Roman" panose="02020603050405020304" pitchFamily="18" charset="0"/>
              </a:rPr>
              <a:t>Deficiency Signs and Symptoms of </a:t>
            </a:r>
            <a:r>
              <a:rPr lang="en-US" sz="2800" b="1" dirty="0">
                <a:solidFill>
                  <a:schemeClr val="tx1"/>
                </a:solidFill>
                <a:latin typeface="Times New Roman" panose="02020603050405020304" pitchFamily="18" charset="0"/>
                <a:cs typeface="Times New Roman" panose="02020603050405020304" pitchFamily="18" charset="0"/>
              </a:rPr>
              <a:t>n</a:t>
            </a:r>
            <a:r>
              <a:rPr lang="en-US" sz="2800" b="1" dirty="0" smtClean="0">
                <a:solidFill>
                  <a:schemeClr val="tx1"/>
                </a:solidFill>
                <a:latin typeface="Times New Roman" panose="02020603050405020304" pitchFamily="18" charset="0"/>
                <a:cs typeface="Times New Roman" panose="02020603050405020304" pitchFamily="18" charset="0"/>
              </a:rPr>
              <a:t>ot Consuming Enough Minerals</a:t>
            </a:r>
            <a:endParaRPr lang="en-US" sz="28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1078386" y="1973178"/>
            <a:ext cx="4184035" cy="3994485"/>
          </a:xfrm>
        </p:spPr>
        <p:txBody>
          <a:bodyPr>
            <a:normAutofit fontScale="25000" lnSpcReduction="20000"/>
          </a:bodyPr>
          <a:lstStyle/>
          <a:p>
            <a:pPr marL="0" indent="0">
              <a:buNone/>
            </a:pPr>
            <a:r>
              <a:rPr lang="en-US" sz="9600" dirty="0">
                <a:solidFill>
                  <a:schemeClr val="tx1"/>
                </a:solidFill>
                <a:latin typeface="Times New Roman" panose="02020603050405020304" pitchFamily="18" charset="0"/>
                <a:cs typeface="Times New Roman" panose="02020603050405020304" pitchFamily="18" charset="0"/>
              </a:rPr>
              <a:t>Deficiency signs and symptoms of not consuming enough Sodium includes:</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Frequent headache</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Experiencing some confusion</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Loss of energy and fatigue</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Nausea and </a:t>
            </a:r>
            <a:r>
              <a:rPr lang="en-US" sz="9600" dirty="0">
                <a:solidFill>
                  <a:schemeClr val="tx1"/>
                </a:solidFill>
                <a:latin typeface="Times New Roman" panose="02020603050405020304" pitchFamily="18" charset="0"/>
                <a:cs typeface="Times New Roman" panose="02020603050405020304" pitchFamily="18" charset="0"/>
              </a:rPr>
              <a:t>vomiting (</a:t>
            </a:r>
            <a:r>
              <a:rPr lang="en-US" sz="9600" dirty="0" err="1" smtClean="0">
                <a:solidFill>
                  <a:schemeClr val="tx1"/>
                </a:solidFill>
                <a:latin typeface="Times New Roman" panose="02020603050405020304" pitchFamily="18" charset="0"/>
                <a:cs typeface="Times New Roman" panose="02020603050405020304" pitchFamily="18" charset="0"/>
              </a:rPr>
              <a:t>Cuhls</a:t>
            </a:r>
            <a:r>
              <a:rPr lang="en-US" sz="9600" dirty="0" smtClean="0">
                <a:solidFill>
                  <a:schemeClr val="tx1"/>
                </a:solidFill>
                <a:latin typeface="Times New Roman" panose="02020603050405020304" pitchFamily="18" charset="0"/>
                <a:cs typeface="Times New Roman" panose="02020603050405020304" pitchFamily="18" charset="0"/>
              </a:rPr>
              <a:t> et al., 2017)</a:t>
            </a:r>
            <a:endParaRPr lang="en-US" sz="96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Experiencing restlessness and frequent irritability</a:t>
            </a:r>
          </a:p>
          <a:p>
            <a:endParaRPr lang="en-US" dirty="0">
              <a:solidFill>
                <a:schemeClr val="tx1"/>
              </a:solidFill>
            </a:endParaRPr>
          </a:p>
        </p:txBody>
      </p:sp>
      <p:sp>
        <p:nvSpPr>
          <p:cNvPr id="4" name="Content Placeholder 3"/>
          <p:cNvSpPr>
            <a:spLocks noGrp="1"/>
          </p:cNvSpPr>
          <p:nvPr>
            <p:ph sz="half" idx="2"/>
          </p:nvPr>
        </p:nvSpPr>
        <p:spPr>
          <a:xfrm>
            <a:off x="6662098" y="1814264"/>
            <a:ext cx="4184034" cy="4827168"/>
          </a:xfrm>
        </p:spPr>
        <p:txBody>
          <a:bodyPr>
            <a:normAutofit fontScale="25000" lnSpcReduction="20000"/>
          </a:bodyPr>
          <a:lstStyle/>
          <a:p>
            <a:pPr marL="0" indent="0">
              <a:buNone/>
            </a:pPr>
            <a:r>
              <a:rPr lang="en-US" sz="9600" dirty="0">
                <a:solidFill>
                  <a:schemeClr val="tx1"/>
                </a:solidFill>
                <a:latin typeface="Times New Roman" panose="02020603050405020304" pitchFamily="18" charset="0"/>
                <a:cs typeface="Times New Roman" panose="02020603050405020304" pitchFamily="18" charset="0"/>
              </a:rPr>
              <a:t>Deficiency signs and symptoms of hypocalcemia includes:</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Weak and brittle nails</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Experiencing a lot of depression</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Hallucinations</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Experiencing muscle cramps</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One's bones are easily subjected to fracturing</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Experiencing some form of numbness</a:t>
            </a:r>
          </a:p>
          <a:p>
            <a:pPr>
              <a:buFont typeface="Wingdings" panose="05000000000000000000" pitchFamily="2" charset="2"/>
              <a:buChar char="Ø"/>
            </a:pPr>
            <a:r>
              <a:rPr lang="en-US" sz="9600" dirty="0">
                <a:solidFill>
                  <a:schemeClr val="tx1"/>
                </a:solidFill>
                <a:latin typeface="Times New Roman" panose="02020603050405020304" pitchFamily="18" charset="0"/>
                <a:cs typeface="Times New Roman" panose="02020603050405020304" pitchFamily="18" charset="0"/>
              </a:rPr>
              <a:t>One loss his memory and experiences a lot of confusion</a:t>
            </a:r>
          </a:p>
          <a:p>
            <a:endParaRPr lang="en-US" dirty="0">
              <a:solidFill>
                <a:schemeClr val="tx1"/>
              </a:solidFill>
            </a:endParaRPr>
          </a:p>
        </p:txBody>
      </p:sp>
    </p:spTree>
    <p:extLst>
      <p:ext uri="{BB962C8B-B14F-4D97-AF65-F5344CB8AC3E}">
        <p14:creationId xmlns:p14="http://schemas.microsoft.com/office/powerpoint/2010/main" val="1097981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48588" y="866273"/>
            <a:ext cx="8614612" cy="850231"/>
          </a:xfrm>
        </p:spPr>
        <p:txBody>
          <a:bodyPr>
            <a:normAutofit/>
          </a:bodyPr>
          <a:lstStyle/>
          <a:p>
            <a:pPr algn="ctr"/>
            <a:r>
              <a:rPr lang="en-US" sz="2800" b="1" dirty="0">
                <a:solidFill>
                  <a:schemeClr val="tx1"/>
                </a:solidFill>
                <a:latin typeface="Times New Roman" panose="02020603050405020304" pitchFamily="18" charset="0"/>
                <a:cs typeface="Times New Roman" panose="02020603050405020304" pitchFamily="18" charset="0"/>
              </a:rPr>
              <a:t>R</a:t>
            </a:r>
            <a:r>
              <a:rPr lang="en-US" sz="2800" b="1" dirty="0" smtClean="0">
                <a:solidFill>
                  <a:schemeClr val="tx1"/>
                </a:solidFill>
                <a:latin typeface="Times New Roman" panose="02020603050405020304" pitchFamily="18" charset="0"/>
                <a:cs typeface="Times New Roman" panose="02020603050405020304" pitchFamily="18" charset="0"/>
              </a:rPr>
              <a:t>eferences</a:t>
            </a:r>
            <a:endParaRPr lang="en-US" sz="2800" b="1" dirty="0">
              <a:solidFill>
                <a:schemeClr val="tx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2276669"/>
            <a:ext cx="9144000" cy="2981131"/>
          </a:xfrm>
        </p:spPr>
        <p:txBody>
          <a:bodyPr>
            <a:normAutofit fontScale="85000" lnSpcReduction="20000"/>
          </a:bodyPr>
          <a:lstStyle/>
          <a:p>
            <a:r>
              <a:rPr lang="en-US" sz="2800" dirty="0" err="1">
                <a:solidFill>
                  <a:schemeClr val="tx1"/>
                </a:solidFill>
                <a:latin typeface="Times New Roman" panose="02020603050405020304" pitchFamily="18" charset="0"/>
                <a:cs typeface="Times New Roman" panose="02020603050405020304" pitchFamily="18" charset="0"/>
              </a:rPr>
              <a:t>Cuhls</a:t>
            </a:r>
            <a:r>
              <a:rPr lang="en-US" sz="2800" dirty="0">
                <a:solidFill>
                  <a:schemeClr val="tx1"/>
                </a:solidFill>
                <a:latin typeface="Times New Roman" panose="02020603050405020304" pitchFamily="18" charset="0"/>
                <a:cs typeface="Times New Roman" panose="02020603050405020304" pitchFamily="18" charset="0"/>
              </a:rPr>
              <a:t>, H., </a:t>
            </a:r>
            <a:r>
              <a:rPr lang="en-US" sz="2800" dirty="0" err="1">
                <a:solidFill>
                  <a:schemeClr val="tx1"/>
                </a:solidFill>
                <a:latin typeface="Times New Roman" panose="02020603050405020304" pitchFamily="18" charset="0"/>
                <a:cs typeface="Times New Roman" panose="02020603050405020304" pitchFamily="18" charset="0"/>
              </a:rPr>
              <a:t>Marinova</a:t>
            </a:r>
            <a:r>
              <a:rPr lang="en-US" sz="2800" dirty="0">
                <a:solidFill>
                  <a:schemeClr val="tx1"/>
                </a:solidFill>
                <a:latin typeface="Times New Roman" panose="02020603050405020304" pitchFamily="18" charset="0"/>
                <a:cs typeface="Times New Roman" panose="02020603050405020304" pitchFamily="18" charset="0"/>
              </a:rPr>
              <a:t>, M., </a:t>
            </a:r>
            <a:r>
              <a:rPr lang="en-US" sz="2800" dirty="0" err="1">
                <a:solidFill>
                  <a:schemeClr val="tx1"/>
                </a:solidFill>
                <a:latin typeface="Times New Roman" panose="02020603050405020304" pitchFamily="18" charset="0"/>
                <a:cs typeface="Times New Roman" panose="02020603050405020304" pitchFamily="18" charset="0"/>
              </a:rPr>
              <a:t>Kaasa</a:t>
            </a:r>
            <a:r>
              <a:rPr lang="en-US" sz="2800" dirty="0">
                <a:solidFill>
                  <a:schemeClr val="tx1"/>
                </a:solidFill>
                <a:latin typeface="Times New Roman" panose="02020603050405020304" pitchFamily="18" charset="0"/>
                <a:cs typeface="Times New Roman" panose="02020603050405020304" pitchFamily="18" charset="0"/>
              </a:rPr>
              <a:t>, S., Stieber, C., Conrad, R., </a:t>
            </a:r>
            <a:r>
              <a:rPr lang="en-US" sz="2800" dirty="0" err="1">
                <a:solidFill>
                  <a:schemeClr val="tx1"/>
                </a:solidFill>
                <a:latin typeface="Times New Roman" panose="02020603050405020304" pitchFamily="18" charset="0"/>
                <a:cs typeface="Times New Roman" panose="02020603050405020304" pitchFamily="18" charset="0"/>
              </a:rPr>
              <a:t>Radbruch</a:t>
            </a:r>
            <a:r>
              <a:rPr lang="en-US" sz="2800" dirty="0">
                <a:solidFill>
                  <a:schemeClr val="tx1"/>
                </a:solidFill>
                <a:latin typeface="Times New Roman" panose="02020603050405020304" pitchFamily="18" charset="0"/>
                <a:cs typeface="Times New Roman" panose="02020603050405020304" pitchFamily="18" charset="0"/>
              </a:rPr>
              <a:t>, L., &amp; </a:t>
            </a:r>
            <a:r>
              <a:rPr lang="en-US" sz="2800" dirty="0" err="1">
                <a:solidFill>
                  <a:schemeClr val="tx1"/>
                </a:solidFill>
                <a:latin typeface="Times New Roman" panose="02020603050405020304" pitchFamily="18" charset="0"/>
                <a:cs typeface="Times New Roman" panose="02020603050405020304" pitchFamily="18" charset="0"/>
              </a:rPr>
              <a:t>Mücke</a:t>
            </a:r>
            <a:r>
              <a:rPr lang="en-US" sz="2800" dirty="0">
                <a:solidFill>
                  <a:schemeClr val="tx1"/>
                </a:solidFill>
                <a:latin typeface="Times New Roman" panose="02020603050405020304" pitchFamily="18" charset="0"/>
                <a:cs typeface="Times New Roman" panose="02020603050405020304" pitchFamily="18" charset="0"/>
              </a:rPr>
              <a:t>, M. (2017). A systematic review on the role of vitamins, minerals, proteins, and other supplements for the treatment of cachexia in cancer: </a:t>
            </a:r>
            <a:r>
              <a:rPr lang="en-US" sz="2800" i="1" dirty="0">
                <a:solidFill>
                  <a:schemeClr val="tx1"/>
                </a:solidFill>
                <a:latin typeface="Times New Roman" panose="02020603050405020304" pitchFamily="18" charset="0"/>
                <a:cs typeface="Times New Roman" panose="02020603050405020304" pitchFamily="18" charset="0"/>
              </a:rPr>
              <a:t>a European Palliative Care Research Centre cachexia project. Journal of cachexia,</a:t>
            </a:r>
            <a:r>
              <a:rPr lang="en-US" sz="2800" dirty="0">
                <a:solidFill>
                  <a:schemeClr val="tx1"/>
                </a:solidFill>
                <a:latin typeface="Times New Roman" panose="02020603050405020304" pitchFamily="18" charset="0"/>
                <a:cs typeface="Times New Roman" panose="02020603050405020304" pitchFamily="18" charset="0"/>
              </a:rPr>
              <a:t> </a:t>
            </a:r>
            <a:r>
              <a:rPr lang="en-US" sz="2800" i="1" dirty="0" err="1">
                <a:solidFill>
                  <a:schemeClr val="tx1"/>
                </a:solidFill>
                <a:latin typeface="Times New Roman" panose="02020603050405020304" pitchFamily="18" charset="0"/>
                <a:cs typeface="Times New Roman" panose="02020603050405020304" pitchFamily="18" charset="0"/>
              </a:rPr>
              <a:t>sarcopenia</a:t>
            </a:r>
            <a:r>
              <a:rPr lang="en-US" sz="2800" i="1" dirty="0">
                <a:solidFill>
                  <a:schemeClr val="tx1"/>
                </a:solidFill>
                <a:latin typeface="Times New Roman" panose="02020603050405020304" pitchFamily="18" charset="0"/>
                <a:cs typeface="Times New Roman" panose="02020603050405020304" pitchFamily="18" charset="0"/>
              </a:rPr>
              <a:t> and muscle,</a:t>
            </a:r>
            <a:r>
              <a:rPr lang="en-US" sz="2800" dirty="0">
                <a:solidFill>
                  <a:schemeClr val="tx1"/>
                </a:solidFill>
                <a:latin typeface="Times New Roman" panose="02020603050405020304" pitchFamily="18" charset="0"/>
                <a:cs typeface="Times New Roman" panose="02020603050405020304" pitchFamily="18" charset="0"/>
              </a:rPr>
              <a:t> 8(1), 25-39.</a:t>
            </a:r>
          </a:p>
          <a:p>
            <a:pPr algn="l"/>
            <a:r>
              <a:rPr lang="en-US" sz="2800" dirty="0" err="1" smtClean="0">
                <a:solidFill>
                  <a:schemeClr val="tx1"/>
                </a:solidFill>
                <a:latin typeface="Times New Roman" panose="02020603050405020304" pitchFamily="18" charset="0"/>
                <a:cs typeface="Times New Roman" panose="02020603050405020304" pitchFamily="18" charset="0"/>
              </a:rPr>
              <a:t>Gharibzahedi</a:t>
            </a:r>
            <a:r>
              <a:rPr lang="en-US" sz="2800" dirty="0">
                <a:solidFill>
                  <a:schemeClr val="tx1"/>
                </a:solidFill>
                <a:latin typeface="Times New Roman" panose="02020603050405020304" pitchFamily="18" charset="0"/>
                <a:cs typeface="Times New Roman" panose="02020603050405020304" pitchFamily="18" charset="0"/>
              </a:rPr>
              <a:t>, S. M. T., &amp; </a:t>
            </a:r>
            <a:r>
              <a:rPr lang="en-US" sz="2800" dirty="0" err="1">
                <a:solidFill>
                  <a:schemeClr val="tx1"/>
                </a:solidFill>
                <a:latin typeface="Times New Roman" panose="02020603050405020304" pitchFamily="18" charset="0"/>
                <a:cs typeface="Times New Roman" panose="02020603050405020304" pitchFamily="18" charset="0"/>
              </a:rPr>
              <a:t>Jafari</a:t>
            </a:r>
            <a:r>
              <a:rPr lang="en-US" sz="2800" dirty="0">
                <a:solidFill>
                  <a:schemeClr val="tx1"/>
                </a:solidFill>
                <a:latin typeface="Times New Roman" panose="02020603050405020304" pitchFamily="18" charset="0"/>
                <a:cs typeface="Times New Roman" panose="02020603050405020304" pitchFamily="18" charset="0"/>
              </a:rPr>
              <a:t>, S. M. (2017). The importance of minerals in human nutrition: Bioavailability, food fortification, processing effects, and </a:t>
            </a:r>
            <a:r>
              <a:rPr lang="en-US" sz="2800" dirty="0" err="1">
                <a:solidFill>
                  <a:schemeClr val="tx1"/>
                </a:solidFill>
                <a:latin typeface="Times New Roman" panose="02020603050405020304" pitchFamily="18" charset="0"/>
                <a:cs typeface="Times New Roman" panose="02020603050405020304" pitchFamily="18" charset="0"/>
              </a:rPr>
              <a:t>nanoencapsulation</a:t>
            </a:r>
            <a:r>
              <a:rPr lang="en-US" sz="2800" dirty="0">
                <a:solidFill>
                  <a:schemeClr val="tx1"/>
                </a:solidFill>
                <a:latin typeface="Times New Roman" panose="02020603050405020304" pitchFamily="18" charset="0"/>
                <a:cs typeface="Times New Roman" panose="02020603050405020304" pitchFamily="18" charset="0"/>
              </a:rPr>
              <a:t>. </a:t>
            </a:r>
            <a:r>
              <a:rPr lang="en-US" sz="2800" i="1" dirty="0">
                <a:solidFill>
                  <a:schemeClr val="tx1"/>
                </a:solidFill>
                <a:latin typeface="Times New Roman" panose="02020603050405020304" pitchFamily="18" charset="0"/>
                <a:cs typeface="Times New Roman" panose="02020603050405020304" pitchFamily="18" charset="0"/>
              </a:rPr>
              <a:t>Trends in Food Science &amp;</a:t>
            </a:r>
            <a:r>
              <a:rPr lang="en-US" sz="2800" dirty="0">
                <a:solidFill>
                  <a:schemeClr val="tx1"/>
                </a:solidFill>
                <a:latin typeface="Times New Roman" panose="02020603050405020304" pitchFamily="18" charset="0"/>
                <a:cs typeface="Times New Roman" panose="02020603050405020304" pitchFamily="18" charset="0"/>
              </a:rPr>
              <a:t> </a:t>
            </a:r>
            <a:r>
              <a:rPr lang="en-US" sz="2800" i="1" dirty="0">
                <a:solidFill>
                  <a:schemeClr val="tx1"/>
                </a:solidFill>
                <a:latin typeface="Times New Roman" panose="02020603050405020304" pitchFamily="18" charset="0"/>
                <a:cs typeface="Times New Roman" panose="02020603050405020304" pitchFamily="18" charset="0"/>
              </a:rPr>
              <a:t>Technology,</a:t>
            </a:r>
            <a:r>
              <a:rPr lang="en-US" sz="2800" dirty="0">
                <a:solidFill>
                  <a:schemeClr val="tx1"/>
                </a:solidFill>
                <a:latin typeface="Times New Roman" panose="02020603050405020304" pitchFamily="18" charset="0"/>
                <a:cs typeface="Times New Roman" panose="02020603050405020304" pitchFamily="18" charset="0"/>
              </a:rPr>
              <a:t> 62, 119-132.</a:t>
            </a:r>
          </a:p>
          <a:p>
            <a:endParaRPr lang="en-US" dirty="0">
              <a:solidFill>
                <a:schemeClr val="tx1"/>
              </a:solidFill>
            </a:endParaRPr>
          </a:p>
        </p:txBody>
      </p:sp>
    </p:spTree>
    <p:extLst>
      <p:ext uri="{BB962C8B-B14F-4D97-AF65-F5344CB8AC3E}">
        <p14:creationId xmlns:p14="http://schemas.microsoft.com/office/powerpoint/2010/main" val="79776336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131</TotalTime>
  <Words>934</Words>
  <Application>Microsoft Office PowerPoint</Application>
  <PresentationFormat>Widescreen</PresentationFormat>
  <Paragraphs>92</Paragraphs>
  <Slides>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Century Gothic</vt:lpstr>
      <vt:lpstr>Times New Roman</vt:lpstr>
      <vt:lpstr>Wingdings</vt:lpstr>
      <vt:lpstr>Wingdings 3</vt:lpstr>
      <vt:lpstr>Wisp</vt:lpstr>
      <vt:lpstr>Minerals</vt:lpstr>
      <vt:lpstr>Introduction</vt:lpstr>
      <vt:lpstr>Daily Reference Intakes (DRI) recommended for Minerals; Sodium and Calcium.</vt:lpstr>
      <vt:lpstr>Food Sources to Eat to obtain the Mineral; Sodium and Calcium</vt:lpstr>
      <vt:lpstr>Toxicity Signs and Symptoms </vt:lpstr>
      <vt:lpstr>Deficiency Signs and Symptoms of not Consuming Enough Minerals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user</dc:creator>
  <cp:lastModifiedBy>HP</cp:lastModifiedBy>
  <cp:revision>13</cp:revision>
  <dcterms:created xsi:type="dcterms:W3CDTF">2020-10-20T11:02:24Z</dcterms:created>
  <dcterms:modified xsi:type="dcterms:W3CDTF">2020-10-20T21:29:25Z</dcterms:modified>
</cp:coreProperties>
</file>